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15AA-215F-4437-8D20-B6B53F8AEFCA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721-BB70-48EE-9810-E080900F3F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66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15AA-215F-4437-8D20-B6B53F8AEFCA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721-BB70-48EE-9810-E080900F3F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570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15AA-215F-4437-8D20-B6B53F8AEFCA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721-BB70-48EE-9810-E080900F3F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510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15AA-215F-4437-8D20-B6B53F8AEFCA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721-BB70-48EE-9810-E080900F3F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01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15AA-215F-4437-8D20-B6B53F8AEFCA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721-BB70-48EE-9810-E080900F3F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976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15AA-215F-4437-8D20-B6B53F8AEFCA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721-BB70-48EE-9810-E080900F3F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446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15AA-215F-4437-8D20-B6B53F8AEFCA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721-BB70-48EE-9810-E080900F3F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35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15AA-215F-4437-8D20-B6B53F8AEFCA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721-BB70-48EE-9810-E080900F3F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622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15AA-215F-4437-8D20-B6B53F8AEFCA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721-BB70-48EE-9810-E080900F3F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176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15AA-215F-4437-8D20-B6B53F8AEFCA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721-BB70-48EE-9810-E080900F3F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178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15AA-215F-4437-8D20-B6B53F8AEFCA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721-BB70-48EE-9810-E080900F3F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581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0">
              <a:schemeClr val="accent1">
                <a:lumMod val="40000"/>
                <a:lumOff val="60000"/>
              </a:schemeClr>
            </a:gs>
            <a:gs pos="41000">
              <a:schemeClr val="accent5">
                <a:lumMod val="45000"/>
                <a:lumOff val="55000"/>
              </a:schemeClr>
            </a:gs>
            <a:gs pos="7400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15AA-215F-4437-8D20-B6B53F8AEFCA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FA721-BB70-48EE-9810-E080900F3F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693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-14IB-iDX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besnasotnya.com/myhajlo-zhyznevskyj.html" TargetMode="External"/><Relationship Id="rId2" Type="http://schemas.openxmlformats.org/officeDocument/2006/relationships/hyperlink" Target="https://nebesnasotnya.com/sergij-nigoyan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s://nebesnasotnya.com/yurij-verbytskyj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A0%D0%B5%D0%B2%D0%BE%D0%BB%D1%8E%D1%86%D1%96%D1%8F_%D0%B3%D1%96%D0%B4%D0%BD%D0%BE%D1%81%D1%82%D1%96" TargetMode="External"/><Relationship Id="rId5" Type="http://schemas.openxmlformats.org/officeDocument/2006/relationships/hyperlink" Target="https://uk.wikipedia.org/wiki/%D0%94%D0%B5%D1%80%D0%B6%D0%B0%D0%B2%D0%BD%D1%96_%D0%BD%D0%B0%D0%B3%D0%BE%D1%80%D0%BE%D0%B4%D0%B8_%D0%A3%D0%BA%D1%80%D0%B0%D1%97%D0%BD%D0%B8" TargetMode="External"/><Relationship Id="rId4" Type="http://schemas.openxmlformats.org/officeDocument/2006/relationships/hyperlink" Target="https://uk.wikipedia.org/wiki/%D0%9D%D0%B5%D0%B1%D0%B5%D1%81%D0%BD%D0%B0_%D1%81%D0%BE%D1%82%D0%BD%D1%8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" y="2160076"/>
            <a:ext cx="11257279" cy="455486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кутник 4"/>
          <p:cNvSpPr/>
          <p:nvPr/>
        </p:nvSpPr>
        <p:spPr>
          <a:xfrm>
            <a:off x="2348674" y="581839"/>
            <a:ext cx="7819769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dirty="0" smtClean="0">
                <a:ln w="0"/>
                <a:gradFill>
                  <a:gsLst>
                    <a:gs pos="0">
                      <a:srgbClr val="FFFF00"/>
                    </a:gs>
                    <a:gs pos="0">
                      <a:srgbClr val="C00000"/>
                    </a:gs>
                    <a:gs pos="41000">
                      <a:srgbClr val="FF0000"/>
                    </a:gs>
                    <a:gs pos="74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«Благословення та держава, </a:t>
            </a:r>
          </a:p>
          <a:p>
            <a:pPr algn="ctr"/>
            <a:r>
              <a:rPr lang="uk-UA" sz="4400" dirty="0" smtClean="0">
                <a:ln w="0"/>
                <a:gradFill>
                  <a:gsLst>
                    <a:gs pos="0">
                      <a:srgbClr val="FFFF00"/>
                    </a:gs>
                    <a:gs pos="0">
                      <a:srgbClr val="C00000"/>
                    </a:gs>
                    <a:gs pos="41000">
                      <a:srgbClr val="FF0000"/>
                    </a:gs>
                    <a:gs pos="74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що мають відданих синів»</a:t>
            </a:r>
            <a:endParaRPr lang="uk-UA" sz="4400" dirty="0">
              <a:ln w="0"/>
              <a:gradFill>
                <a:gsLst>
                  <a:gs pos="0">
                    <a:srgbClr val="FFFF00"/>
                  </a:gs>
                  <a:gs pos="0">
                    <a:srgbClr val="C00000"/>
                  </a:gs>
                  <a:gs pos="41000">
                    <a:srgbClr val="FF0000"/>
                  </a:gs>
                  <a:gs pos="74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3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29640" y="514985"/>
            <a:ext cx="10515600" cy="2400935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 smtClean="0">
                <a:latin typeface="Book Antiqua" panose="02040602050305030304" pitchFamily="18" charset="0"/>
              </a:rPr>
              <a:t>День пам’яті Героїв Небесної Сотні відзначається щорічно 20 лютого згідно з Указом Президента України від 11 лютого 2015 року № 69/2015 «Про вшанування подвигу учасників Революції Гідності та увічнення пам’яті Героїв Небесної Сотні».</a:t>
            </a:r>
            <a:endParaRPr lang="uk-UA" b="1" i="1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470" y="3159760"/>
            <a:ext cx="5120770" cy="3415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32" y="3159760"/>
            <a:ext cx="5135809" cy="3415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71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43840" y="220395"/>
            <a:ext cx="787030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«Небесна Сотня» — прийнята в Україні збірна назва загиблих протестувальників, які мали безпосередній стосунок до ідеї та акції </a:t>
            </a:r>
            <a:r>
              <a:rPr lang="uk-UA" b="1" i="1" dirty="0" err="1" smtClean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Євромайдану</a:t>
            </a:r>
            <a:r>
              <a:rPr lang="uk-UA" b="1" i="1" dirty="0" smtClean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 (Революції гідності)  у грудні 2013 — лютому 2014  року</a:t>
            </a:r>
            <a:r>
              <a:rPr lang="uk-UA" b="1" i="1" dirty="0">
                <a:solidFill>
                  <a:srgbClr val="0645AD"/>
                </a:solidFill>
                <a:latin typeface="Georgia" panose="02040502050405020303" pitchFamily="18" charset="0"/>
              </a:rPr>
              <a:t> </a:t>
            </a:r>
            <a:r>
              <a:rPr lang="uk-UA" b="1" i="1" dirty="0" smtClean="0">
                <a:latin typeface="Georgia" panose="02040502050405020303" pitchFamily="18" charset="0"/>
              </a:rPr>
              <a:t>21 лютого </a:t>
            </a:r>
            <a:r>
              <a:rPr lang="uk-UA" b="1" i="1" dirty="0" smtClean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 2014 року офіційна влада України юридично  визнала жертвами загиблих </a:t>
            </a:r>
            <a:r>
              <a:rPr lang="uk-UA" b="1" i="1" dirty="0" err="1" smtClean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мітингувальників</a:t>
            </a:r>
            <a:r>
              <a:rPr lang="uk-UA" b="1" i="1" dirty="0" smtClean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 Майдану. Цього дня на Майдані Незалежності в Києві відбулося прощання із загиблими повстанцями, яких у жалобних промовах назвали «Небесною сотнею». Під час прощання з загиблими лунала жалобна пісня </a:t>
            </a:r>
            <a:r>
              <a:rPr lang="uk-UA" b="1" i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«Плине кача ...»</a:t>
            </a:r>
            <a:r>
              <a:rPr lang="uk-UA" b="1" i="1" dirty="0" smtClean="0">
                <a:effectLst/>
                <a:latin typeface="Georgia" panose="02040502050405020303" pitchFamily="18" charset="0"/>
              </a:rPr>
              <a:t> яка стала українським народним реквіємом, </a:t>
            </a:r>
            <a:r>
              <a:rPr lang="uk-UA" b="1" i="1" dirty="0" smtClean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в обробці </a:t>
            </a:r>
            <a:r>
              <a:rPr lang="uk-UA" b="1" i="1" dirty="0" err="1" smtClean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Піккардійської</a:t>
            </a:r>
            <a:r>
              <a:rPr lang="uk-UA" b="1" i="1" dirty="0" smtClean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 Терції .  </a:t>
            </a:r>
            <a:endParaRPr lang="uk-UA" b="1" i="1" dirty="0">
              <a:solidFill>
                <a:srgbClr val="202122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6" name="F-14IB-iDXU"/>
          <p:cNvPicPr>
            <a:picLocks noRot="1" noChangeAspect="1"/>
          </p:cNvPicPr>
          <p:nvPr>
            <a:videoFile r:link="rId1"/>
          </p:nvPr>
        </p:nvPicPr>
        <p:blipFill>
          <a:blip r:embed="rId3">
            <a:lum bright="14000" contrast="12000"/>
          </a:blip>
          <a:stretch>
            <a:fillRect/>
          </a:stretch>
        </p:blipFill>
        <p:spPr>
          <a:xfrm>
            <a:off x="1788160" y="3505260"/>
            <a:ext cx="4544907" cy="2916555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8114145" y="457766"/>
            <a:ext cx="407785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Гей,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плине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кача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по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Тисині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/>
            </a:r>
            <a:b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</a:b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Плине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кача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по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Тисині</a:t>
            </a:r>
            <a:endParaRPr lang="ru-RU" b="1" i="1" dirty="0" smtClean="0">
              <a:solidFill>
                <a:srgbClr val="202124"/>
              </a:solidFill>
              <a:effectLst/>
              <a:latin typeface="Book Antiqua" panose="02040602050305030304" pitchFamily="18" charset="0"/>
            </a:endParaRPr>
          </a:p>
          <a:p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Мамко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ж моя, не лай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мені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/>
            </a:r>
            <a:b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</a:b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Мамко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ж моя, не лай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мені</a:t>
            </a:r>
            <a:endParaRPr lang="ru-RU" b="1" i="1" dirty="0" smtClean="0">
              <a:solidFill>
                <a:srgbClr val="202124"/>
              </a:solidFill>
              <a:effectLst/>
              <a:latin typeface="Book Antiqua" panose="02040602050305030304" pitchFamily="18" charset="0"/>
            </a:endParaRPr>
          </a:p>
          <a:p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Гей,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залаєш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ми в злу годину</a:t>
            </a:r>
            <a:b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</a:b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Залаєш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ми в злу годину</a:t>
            </a:r>
          </a:p>
          <a:p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Сам не знаю, де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погину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/>
            </a:r>
            <a:b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</a:b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Сам не знаю, де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погину</a:t>
            </a:r>
            <a:endParaRPr lang="ru-RU" b="1" i="1" dirty="0" smtClean="0">
              <a:solidFill>
                <a:srgbClr val="202124"/>
              </a:solidFill>
              <a:effectLst/>
              <a:latin typeface="Book Antiqua" panose="02040602050305030304" pitchFamily="18" charset="0"/>
            </a:endParaRPr>
          </a:p>
          <a:p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Гей,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погину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я в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чужім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краю</a:t>
            </a:r>
            <a:b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</a:b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Погину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я в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чужім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краю</a:t>
            </a:r>
          </a:p>
          <a:p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Хто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ж ми буде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брати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яму?</a:t>
            </a:r>
            <a:b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</a:b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Хто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ж ми буде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брати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яму?</a:t>
            </a:r>
          </a:p>
          <a:p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Гей,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виберут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ми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чужі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люди</a:t>
            </a:r>
            <a:b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</a:b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Виберут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ми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чужі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люди</a:t>
            </a:r>
          </a:p>
          <a:p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Ци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не жаль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ти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мамко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, буде?</a:t>
            </a:r>
            <a:b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</a:b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Ци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не жаль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ти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мамко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, буде?</a:t>
            </a:r>
          </a:p>
          <a:p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Гей, як би ж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мені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синку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, не жаль?</a:t>
            </a:r>
            <a:b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</a:b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Як би ж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мені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синку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, не жаль?</a:t>
            </a:r>
          </a:p>
          <a:p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Ти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ж на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моїм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серцю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лежав</a:t>
            </a:r>
            <a:b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</a:b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Ти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ж на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моїм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серцю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лежав</a:t>
            </a:r>
          </a:p>
          <a:p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Гей,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плине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кача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по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Тисині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/>
            </a:r>
            <a:b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</a:b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Плине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кача</a:t>
            </a:r>
            <a:r>
              <a:rPr lang="ru-RU" b="1" i="1" dirty="0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 по </a:t>
            </a:r>
            <a:r>
              <a:rPr lang="ru-RU" b="1" i="1" dirty="0" err="1" smtClean="0">
                <a:solidFill>
                  <a:srgbClr val="202124"/>
                </a:solidFill>
                <a:effectLst/>
                <a:latin typeface="Book Antiqua" panose="02040602050305030304" pitchFamily="18" charset="0"/>
              </a:rPr>
              <a:t>Тисині</a:t>
            </a:r>
            <a:endParaRPr lang="ru-RU" b="1" i="1" dirty="0">
              <a:solidFill>
                <a:srgbClr val="202124"/>
              </a:solidFill>
              <a:effectLst/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76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357227"/>
            <a:ext cx="47752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i="1" dirty="0" smtClean="0">
                <a:effectLst/>
                <a:latin typeface="Georgia" panose="02040502050405020303" pitchFamily="18" charset="0"/>
              </a:rPr>
              <a:t>Сумний список Небесної Сотні відкрився 22 січня 2014 року, коли від вогнепальних поранень під час сутичок у центрі столиці загинули активісти Майдану </a:t>
            </a:r>
            <a:r>
              <a:rPr lang="uk-UA" sz="1600" b="1" i="1" u="none" strike="noStrike" dirty="0" smtClean="0">
                <a:effectLst/>
                <a:latin typeface="Georgia" panose="02040502050405020303" pitchFamily="18" charset="0"/>
                <a:hlinkClick r:id="rId2" tooltip="Сергій Нігоян"/>
              </a:rPr>
              <a:t>Сергій </a:t>
            </a:r>
            <a:r>
              <a:rPr lang="uk-UA" sz="1600" b="1" i="1" u="none" strike="noStrike" dirty="0" err="1" smtClean="0">
                <a:effectLst/>
                <a:latin typeface="Georgia" panose="02040502050405020303" pitchFamily="18" charset="0"/>
                <a:hlinkClick r:id="rId2" tooltip="Сергій Нігоян"/>
              </a:rPr>
              <a:t>Нігоян</a:t>
            </a:r>
            <a:r>
              <a:rPr lang="uk-UA" sz="1600" b="1" i="1" dirty="0" smtClean="0">
                <a:effectLst/>
                <a:latin typeface="Georgia" panose="02040502050405020303" pitchFamily="18" charset="0"/>
              </a:rPr>
              <a:t> та </a:t>
            </a:r>
            <a:r>
              <a:rPr lang="uk-UA" sz="1600" b="1" i="1" u="none" strike="noStrike" dirty="0" smtClean="0">
                <a:effectLst/>
                <a:latin typeface="Georgia" panose="02040502050405020303" pitchFamily="18" charset="0"/>
                <a:hlinkClick r:id="rId3" tooltip="Михайло Жизневський"/>
              </a:rPr>
              <a:t>Михайло </a:t>
            </a:r>
            <a:r>
              <a:rPr lang="uk-UA" sz="1600" b="1" i="1" u="none" strike="noStrike" dirty="0" err="1" smtClean="0">
                <a:effectLst/>
                <a:latin typeface="Georgia" panose="02040502050405020303" pitchFamily="18" charset="0"/>
                <a:hlinkClick r:id="rId3" tooltip="Михайло Жизневський"/>
              </a:rPr>
              <a:t>Жизневський</a:t>
            </a:r>
            <a:r>
              <a:rPr lang="uk-UA" sz="1600" b="1" i="1" dirty="0" smtClean="0">
                <a:effectLst/>
                <a:latin typeface="Georgia" panose="02040502050405020303" pitchFamily="18" charset="0"/>
              </a:rPr>
              <a:t>. Того ж дня в лісі під Києвом було знайдено тіло зі слідами тортур активіста </a:t>
            </a:r>
            <a:r>
              <a:rPr lang="uk-UA" sz="1600" b="1" i="1" u="none" strike="noStrike" dirty="0" smtClean="0">
                <a:effectLst/>
                <a:latin typeface="Georgia" panose="02040502050405020303" pitchFamily="18" charset="0"/>
                <a:hlinkClick r:id="rId4" tooltip="Юрій Вербицький"/>
              </a:rPr>
              <a:t>Юрія Вербицького</a:t>
            </a:r>
            <a:r>
              <a:rPr lang="uk-UA" sz="1600" b="1" i="1" dirty="0" smtClean="0">
                <a:effectLst/>
                <a:latin typeface="Georgia" panose="02040502050405020303" pitchFamily="18" charset="0"/>
              </a:rPr>
              <a:t>. До 18 лютого 2014 року вже налічувалось 9 загиблих. З 18 по 21 лютого на Майдані загинуло найбільше людей – 84 герої, після 21 лютого – ще 18.</a:t>
            </a:r>
          </a:p>
          <a:p>
            <a:pPr algn="just"/>
            <a:r>
              <a:rPr lang="uk-UA" sz="1600" b="1" i="1" dirty="0" smtClean="0">
                <a:effectLst/>
                <a:latin typeface="Georgia" panose="02040502050405020303" pitchFamily="18" charset="0"/>
              </a:rPr>
              <a:t>Окрім українців, жертвами режиму Януковича стали білоруси, вірмени та грузини. Усі вони увійшли до меморіалу борців за українську Незалежність – до Небесної Сотні. 104-м Героя Небесної Сотні Президент України Петро Порошенко посмертно присвоїв звання Героїв України, а троє іноземців (громадянин Білорусі Михайло </a:t>
            </a:r>
            <a:r>
              <a:rPr lang="uk-UA" sz="1600" b="1" i="1" dirty="0" err="1" smtClean="0">
                <a:effectLst/>
                <a:latin typeface="Georgia" panose="02040502050405020303" pitchFamily="18" charset="0"/>
              </a:rPr>
              <a:t>Жизневський</a:t>
            </a:r>
            <a:r>
              <a:rPr lang="uk-UA" sz="1600" b="1" i="1" dirty="0" smtClean="0">
                <a:effectLst/>
                <a:latin typeface="Georgia" panose="02040502050405020303" pitchFamily="18" charset="0"/>
              </a:rPr>
              <a:t>, Грузії – Зураб </a:t>
            </a:r>
            <a:r>
              <a:rPr lang="uk-UA" sz="1600" b="1" i="1" dirty="0" err="1" smtClean="0">
                <a:effectLst/>
                <a:latin typeface="Georgia" panose="02040502050405020303" pitchFamily="18" charset="0"/>
              </a:rPr>
              <a:t>Хурція</a:t>
            </a:r>
            <a:r>
              <a:rPr lang="uk-UA" sz="1600" b="1" i="1" dirty="0" smtClean="0">
                <a:effectLst/>
                <a:latin typeface="Georgia" panose="02040502050405020303" pitchFamily="18" charset="0"/>
              </a:rPr>
              <a:t> і Давид </a:t>
            </a:r>
            <a:r>
              <a:rPr lang="uk-UA" sz="1600" b="1" i="1" dirty="0" err="1" smtClean="0">
                <a:effectLst/>
                <a:latin typeface="Georgia" panose="02040502050405020303" pitchFamily="18" charset="0"/>
              </a:rPr>
              <a:t>Кіпіані</a:t>
            </a:r>
            <a:r>
              <a:rPr lang="uk-UA" sz="1600" b="1" i="1" dirty="0" smtClean="0">
                <a:effectLst/>
                <a:latin typeface="Georgia" panose="02040502050405020303" pitchFamily="18" charset="0"/>
              </a:rPr>
              <a:t>) посмертно нагороджені орденами Героїв Небесної Сотні</a:t>
            </a:r>
            <a:r>
              <a:rPr lang="uk-UA" b="1" i="1" dirty="0" smtClean="0">
                <a:effectLst/>
                <a:latin typeface="Georgia" panose="02040502050405020303" pitchFamily="18" charset="0"/>
              </a:rPr>
              <a:t>.</a:t>
            </a:r>
            <a:endParaRPr lang="uk-UA" b="1" i="1" dirty="0">
              <a:effectLst/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200" y="540107"/>
            <a:ext cx="7487920" cy="5294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32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20" y="182879"/>
            <a:ext cx="4651651" cy="3103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9705"/>
          <a:stretch/>
        </p:blipFill>
        <p:spPr>
          <a:xfrm>
            <a:off x="314288" y="2737424"/>
            <a:ext cx="3165919" cy="4034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кутник 4"/>
          <p:cNvSpPr/>
          <p:nvPr/>
        </p:nvSpPr>
        <p:spPr>
          <a:xfrm>
            <a:off x="183694" y="182879"/>
            <a:ext cx="65930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 smtClean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Орден Героїв </a:t>
            </a:r>
            <a:r>
              <a:rPr lang="uk-UA" sz="1600" b="1" i="1" u="none" strike="noStrike" dirty="0" smtClean="0">
                <a:solidFill>
                  <a:srgbClr val="FF0000"/>
                </a:solidFill>
                <a:effectLst/>
                <a:latin typeface="Georgia" panose="02040502050405020303" pitchFamily="18" charset="0"/>
                <a:hlinkClick r:id="rId4" tooltip="Небесна сотня"/>
              </a:rPr>
              <a:t>Небесної Сотні</a:t>
            </a:r>
            <a:r>
              <a:rPr lang="uk-UA" sz="1600" b="1" i="1" dirty="0" smtClean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uk-UA" sz="1600" b="1" i="1" dirty="0" smtClean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— </a:t>
            </a:r>
            <a:r>
              <a:rPr lang="uk-UA" sz="1600" b="1" i="1" u="none" strike="noStrike" dirty="0" smtClean="0">
                <a:solidFill>
                  <a:srgbClr val="0645AD"/>
                </a:solidFill>
                <a:effectLst/>
                <a:latin typeface="Georgia" panose="02040502050405020303" pitchFamily="18" charset="0"/>
                <a:hlinkClick r:id="rId5" tooltip="Державні нагороди України"/>
              </a:rPr>
              <a:t>державна нагорода України</a:t>
            </a:r>
            <a:r>
              <a:rPr lang="uk-UA" sz="1600" b="1" i="1" dirty="0" smtClean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 для відзначення осіб «за громадянську мужність, патріотизм, відстоювання конституційних засад демократії, прав і свобод людини, активну благодійну, гуманістичну, громадську діяльність в Україні, самовіддане служіння Українському народу, виявлені під час </a:t>
            </a:r>
            <a:r>
              <a:rPr lang="uk-UA" sz="1600" b="1" i="1" u="none" strike="noStrike" dirty="0" smtClean="0">
                <a:solidFill>
                  <a:srgbClr val="0645AD"/>
                </a:solidFill>
                <a:effectLst/>
                <a:latin typeface="Georgia" panose="02040502050405020303" pitchFamily="18" charset="0"/>
                <a:hlinkClick r:id="rId6" tooltip="Революція гідності"/>
              </a:rPr>
              <a:t>Революції гідності</a:t>
            </a:r>
            <a:r>
              <a:rPr lang="uk-UA" sz="1600" b="1" i="1" dirty="0" smtClean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 (листопад 2013 року — лютий 2014 року), інших подій, пов'язаних із захистом незалежності, суверенітету і територіальної цілісності України».</a:t>
            </a:r>
            <a:endParaRPr lang="uk-UA" sz="1600" b="1" i="1" dirty="0">
              <a:latin typeface="Georgia" panose="02040502050405020303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3647440" y="3551184"/>
            <a:ext cx="8463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i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 жовтня 2018 року Небесну Сотню символічно </a:t>
            </a:r>
            <a:r>
              <a:rPr lang="uk-UA" sz="1600" b="1" i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нагороджено Премією Європейського товариства </a:t>
            </a:r>
            <a:r>
              <a:rPr lang="uk-UA" sz="1600" b="1" i="1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Куденгове-Калерґі</a:t>
            </a:r>
            <a:r>
              <a:rPr lang="uk-UA" sz="1600" b="1" i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Цією відзнакою, заснованою 1978 року, нагороджують людей, діяльність яких спрямовано на підтримання миру та безпеки через об’єднання держав в Європі та встановлення політичної рівноваги у світі. </a:t>
            </a:r>
            <a:r>
              <a:rPr lang="uk-UA" sz="1600" b="1" i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uk-UA" sz="1600" b="1" i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року вперше в історії премію присудили не одній особі, а 107 загиблим, які під час подій </a:t>
            </a:r>
            <a:r>
              <a:rPr lang="uk-UA" sz="1600" b="1" i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Євромайдану</a:t>
            </a:r>
            <a:r>
              <a:rPr lang="uk-UA" sz="1600" b="1" i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Києві пожертвували життям, обстоюючи громадянські свободи та європейські цінності в Україні.</a:t>
            </a:r>
            <a:endParaRPr lang="uk-UA" sz="1600" b="1" i="1" dirty="0" smtClean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i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Премію (медаль) та два свідоцтва про нагородження – українською й німецькою мовами – </a:t>
            </a:r>
            <a:r>
              <a:rPr lang="uk-UA" sz="1600" b="1" i="1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вручено</a:t>
            </a:r>
            <a:r>
              <a:rPr lang="uk-UA" sz="1600" b="1" i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Національному музею Революції Гідності як установі, що зберігає пам’ять про Героїв Небесної Сотні та загалом про події листопада 2013 року – лютого 2014 року.</a:t>
            </a:r>
            <a:endParaRPr lang="uk-UA" sz="1600" b="1" i="1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5198" t="23419" r="4258" b="5266"/>
          <a:stretch/>
        </p:blipFill>
        <p:spPr>
          <a:xfrm>
            <a:off x="1348024" y="1930400"/>
            <a:ext cx="2682241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960" y="2133600"/>
            <a:ext cx="3036931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972" y="2529840"/>
            <a:ext cx="3029836" cy="4023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кутник 4"/>
          <p:cNvSpPr/>
          <p:nvPr/>
        </p:nvSpPr>
        <p:spPr>
          <a:xfrm>
            <a:off x="2082258" y="356215"/>
            <a:ext cx="7499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5400" b="1" i="1" cap="none" spc="0" dirty="0" smtClean="0">
                <a:ln/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Друковані видання</a:t>
            </a:r>
            <a:endParaRPr lang="uk-UA" sz="5400" b="1" i="1" cap="none" spc="0" dirty="0">
              <a:ln/>
              <a:solidFill>
                <a:srgbClr val="C0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6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486" y="3742674"/>
            <a:ext cx="4657748" cy="31153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63" y="703926"/>
            <a:ext cx="6194073" cy="37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4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83</Words>
  <Application>Microsoft Office PowerPoint</Application>
  <PresentationFormat>Широкий екран</PresentationFormat>
  <Paragraphs>21</Paragraphs>
  <Slides>7</Slides>
  <Notes>0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4" baseType="lpstr">
      <vt:lpstr>Arial</vt:lpstr>
      <vt:lpstr>Book Antiqua</vt:lpstr>
      <vt:lpstr>Calibri</vt:lpstr>
      <vt:lpstr>Calibri Light</vt:lpstr>
      <vt:lpstr>Georgia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Інститут Модернізації та Змісту освіти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TPCUser</dc:creator>
  <cp:lastModifiedBy>TPCUser</cp:lastModifiedBy>
  <cp:revision>17</cp:revision>
  <dcterms:created xsi:type="dcterms:W3CDTF">2023-02-16T06:02:38Z</dcterms:created>
  <dcterms:modified xsi:type="dcterms:W3CDTF">2023-02-16T09:10:31Z</dcterms:modified>
</cp:coreProperties>
</file>